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7" r:id="rId2"/>
    <p:sldId id="256" r:id="rId3"/>
    <p:sldId id="259" r:id="rId4"/>
    <p:sldId id="258" r:id="rId5"/>
    <p:sldId id="264" r:id="rId6"/>
    <p:sldId id="263" r:id="rId7"/>
    <p:sldId id="265" r:id="rId8"/>
    <p:sldId id="262" r:id="rId9"/>
    <p:sldId id="261" r:id="rId10"/>
    <p:sldId id="260" r:id="rId11"/>
    <p:sldId id="266" r:id="rId12"/>
    <p:sldId id="274" r:id="rId13"/>
    <p:sldId id="267" r:id="rId14"/>
    <p:sldId id="268" r:id="rId15"/>
    <p:sldId id="273" r:id="rId16"/>
    <p:sldId id="275" r:id="rId17"/>
    <p:sldId id="270" r:id="rId18"/>
    <p:sldId id="272" r:id="rId19"/>
    <p:sldId id="269" r:id="rId20"/>
    <p:sldId id="276" r:id="rId21"/>
    <p:sldId id="277" r:id="rId22"/>
    <p:sldId id="278" r:id="rId23"/>
    <p:sldId id="279" r:id="rId24"/>
    <p:sldId id="285" r:id="rId25"/>
    <p:sldId id="280" r:id="rId26"/>
    <p:sldId id="282" r:id="rId27"/>
    <p:sldId id="283" r:id="rId28"/>
    <p:sldId id="284" r:id="rId29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1038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E30F8-26F4-4349-822C-192B6ABDF000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12466-7908-4DF5-A406-01E5C492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2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1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1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7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5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4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2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1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8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8FC8-A768-4032-9EA5-33FA55D2A0F1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0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outu.be/U6uHotlXvPo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89W6uACEb7M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6172200"/>
            <a:ext cx="83058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Slide show modified from a PREZI by David </a:t>
            </a:r>
            <a:r>
              <a:rPr lang="en-US" dirty="0" err="1" smtClean="0"/>
              <a:t>Knuffke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19375" r="41644" b="8821"/>
          <a:stretch/>
        </p:blipFill>
        <p:spPr bwMode="auto">
          <a:xfrm>
            <a:off x="1981200" y="1600200"/>
            <a:ext cx="4553127" cy="395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995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648200"/>
            <a:ext cx="7772400" cy="16303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KINASE: Protein that “phosphorylates” (adds a phosphate to) another molecule</a:t>
            </a:r>
            <a:endParaRPr lang="en-US" dirty="0"/>
          </a:p>
          <a:p>
            <a:r>
              <a:rPr lang="en-US" dirty="0" smtClean="0"/>
              <a:t>TYROSINE KINASES: Proteins that form dimers. Tyrosine amino acid residues are active in  transfer of phosphates to relay proteins</a:t>
            </a:r>
          </a:p>
          <a:p>
            <a:r>
              <a:rPr lang="en-US" dirty="0" smtClean="0"/>
              <a:t>Remain ACTIVE as long as LIGAND is attached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4800" r="22794" b="7530"/>
          <a:stretch/>
        </p:blipFill>
        <p:spPr bwMode="auto">
          <a:xfrm>
            <a:off x="304800" y="152400"/>
            <a:ext cx="5207000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85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111" y="4572000"/>
            <a:ext cx="7070464" cy="1219200"/>
          </a:xfrm>
        </p:spPr>
        <p:txBody>
          <a:bodyPr/>
          <a:lstStyle/>
          <a:p>
            <a:r>
              <a:rPr lang="en-US" dirty="0" smtClean="0"/>
              <a:t>Incoming IONS trigger the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0000" r="35627" b="29150"/>
          <a:stretch/>
        </p:blipFill>
        <p:spPr bwMode="auto">
          <a:xfrm>
            <a:off x="228599" y="685800"/>
            <a:ext cx="878748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61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6116290"/>
            <a:ext cx="7897906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Calcium ions are another common 2</a:t>
            </a:r>
            <a:r>
              <a:rPr lang="en-US" baseline="30000" dirty="0" smtClean="0"/>
              <a:t>nd</a:t>
            </a:r>
            <a:r>
              <a:rPr lang="en-US" dirty="0" smtClean="0"/>
              <a:t> messenger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4345" r="55046" b="16644"/>
          <a:stretch/>
        </p:blipFill>
        <p:spPr bwMode="auto">
          <a:xfrm>
            <a:off x="1143000" y="76200"/>
            <a:ext cx="5181600" cy="604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62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Internal </a:t>
            </a:r>
            <a:r>
              <a:rPr lang="en-US" dirty="0" err="1" smtClean="0"/>
              <a:t>signalling</a:t>
            </a:r>
            <a:r>
              <a:rPr lang="en-US" dirty="0" smtClean="0"/>
              <a:t> molecules released due to external “</a:t>
            </a:r>
            <a:r>
              <a:rPr lang="en-US" dirty="0" err="1" smtClean="0"/>
              <a:t>girst</a:t>
            </a:r>
            <a:r>
              <a:rPr lang="en-US" dirty="0" smtClean="0"/>
              <a:t>” signals. </a:t>
            </a:r>
            <a:br>
              <a:rPr lang="en-US" dirty="0" smtClean="0"/>
            </a:br>
            <a:r>
              <a:rPr lang="en-US" dirty="0" smtClean="0"/>
              <a:t>Trigger sub-response pathways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7" t="20543" r="29413" b="33293"/>
          <a:stretch/>
        </p:blipFill>
        <p:spPr bwMode="auto">
          <a:xfrm>
            <a:off x="381000" y="304800"/>
            <a:ext cx="8153400" cy="570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10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t="25764" r="36912" b="32589"/>
          <a:stretch/>
        </p:blipFill>
        <p:spPr bwMode="auto">
          <a:xfrm>
            <a:off x="152400" y="457200"/>
            <a:ext cx="865903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722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10235" r="36250" b="11235"/>
          <a:stretch/>
        </p:blipFill>
        <p:spPr bwMode="auto">
          <a:xfrm>
            <a:off x="381000" y="76200"/>
            <a:ext cx="6145306" cy="598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1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t="8824" r="16718" b="8044"/>
          <a:stretch/>
        </p:blipFill>
        <p:spPr bwMode="auto">
          <a:xfrm>
            <a:off x="228600" y="152400"/>
            <a:ext cx="8419011" cy="633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08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t="12530" r="3933" b="25177"/>
          <a:stretch/>
        </p:blipFill>
        <p:spPr bwMode="auto">
          <a:xfrm>
            <a:off x="152400" y="228600"/>
            <a:ext cx="8642484" cy="369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2524" r="15602" b="20720"/>
          <a:stretch/>
        </p:blipFill>
        <p:spPr bwMode="auto">
          <a:xfrm>
            <a:off x="2895599" y="3810000"/>
            <a:ext cx="439571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16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5562600"/>
            <a:ext cx="4114800" cy="9445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YOUTUBE Video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8944" r="4995" b="8821"/>
          <a:stretch/>
        </p:blipFill>
        <p:spPr bwMode="auto">
          <a:xfrm>
            <a:off x="152400" y="152400"/>
            <a:ext cx="8991600" cy="523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0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t="11843" r="21754" b="13431"/>
          <a:stretch/>
        </p:blipFill>
        <p:spPr bwMode="auto">
          <a:xfrm>
            <a:off x="951411" y="1380565"/>
            <a:ext cx="6629400" cy="535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8" t="26118" r="37659" b="59764"/>
          <a:stretch/>
        </p:blipFill>
        <p:spPr bwMode="auto">
          <a:xfrm>
            <a:off x="457200" y="304800"/>
            <a:ext cx="4706471" cy="107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36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2784" r="8746" b="3370"/>
          <a:stretch/>
        </p:blipFill>
        <p:spPr bwMode="auto">
          <a:xfrm>
            <a:off x="152400" y="381000"/>
            <a:ext cx="872141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5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23" y="-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AMPLIFICATION</a:t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3600" dirty="0" smtClean="0"/>
              <a:t>MORE FROM 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91000" cy="609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1" t="15000" r="22463" b="18117"/>
          <a:stretch/>
        </p:blipFill>
        <p:spPr bwMode="auto">
          <a:xfrm>
            <a:off x="603069" y="1524000"/>
            <a:ext cx="6781800" cy="518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5800" y="2413575"/>
            <a:ext cx="4482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Cells amplify the message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7742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2007" y="1676400"/>
            <a:ext cx="3377193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9" t="14764" r="33345" b="16588"/>
          <a:stretch/>
        </p:blipFill>
        <p:spPr bwMode="auto">
          <a:xfrm>
            <a:off x="228600" y="152400"/>
            <a:ext cx="521163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94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</a:t>
            </a:r>
            <a:br>
              <a:rPr lang="en-US" dirty="0" smtClean="0"/>
            </a:br>
            <a:r>
              <a:rPr lang="en-US" dirty="0" smtClean="0"/>
              <a:t>A “Branching Network”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096000"/>
            <a:ext cx="8991600" cy="56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Simplicity leads to COMPLEXITY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36594" r="56751" b="24044"/>
          <a:stretch/>
        </p:blipFill>
        <p:spPr bwMode="auto">
          <a:xfrm>
            <a:off x="457200" y="1175657"/>
            <a:ext cx="8107039" cy="475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921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12706" r="6581" b="4882"/>
          <a:stretch/>
        </p:blipFill>
        <p:spPr bwMode="auto">
          <a:xfrm>
            <a:off x="304800" y="533400"/>
            <a:ext cx="8610601" cy="492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27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EXAMPLES</a:t>
            </a:r>
            <a:br>
              <a:rPr lang="en-US" dirty="0" smtClean="0"/>
            </a:br>
            <a:r>
              <a:rPr lang="en-US" dirty="0" smtClean="0"/>
              <a:t>Why cells communicate?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Wound healing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QUORUM SENSING in bacteria</a:t>
            </a:r>
            <a:br>
              <a:rPr lang="en-US" dirty="0" smtClean="0"/>
            </a:br>
            <a:r>
              <a:rPr lang="en-US" dirty="0" smtClean="0"/>
              <a:t> communication among microbes that triggers group response when population reaches certain density</a:t>
            </a:r>
          </a:p>
          <a:p>
            <a:endParaRPr lang="en-US" dirty="0" smtClean="0"/>
          </a:p>
          <a:p>
            <a:r>
              <a:rPr lang="en-US" dirty="0" smtClean="0"/>
              <a:t> APOPTOSIS-</a:t>
            </a:r>
            <a:br>
              <a:rPr lang="en-US" dirty="0" smtClean="0"/>
            </a:br>
            <a:r>
              <a:rPr lang="en-US" dirty="0" smtClean="0"/>
              <a:t>Programmed cell death</a:t>
            </a:r>
          </a:p>
          <a:p>
            <a:endParaRPr lang="en-US" dirty="0"/>
          </a:p>
          <a:p>
            <a:r>
              <a:rPr lang="en-US" dirty="0" smtClean="0"/>
              <a:t>Yeast mating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63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QUORUM SENSING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14709" r="14807" b="4297"/>
          <a:stretch/>
        </p:blipFill>
        <p:spPr bwMode="auto">
          <a:xfrm>
            <a:off x="228600" y="838200"/>
            <a:ext cx="8001000" cy="562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7" t="18000" r="17941" b="18294"/>
          <a:stretch/>
        </p:blipFill>
        <p:spPr bwMode="auto">
          <a:xfrm>
            <a:off x="6577148" y="2617306"/>
            <a:ext cx="2420471" cy="207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896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30339" r="21105" b="38508"/>
          <a:stretch/>
        </p:blipFill>
        <p:spPr bwMode="auto">
          <a:xfrm>
            <a:off x="235516" y="217586"/>
            <a:ext cx="8693332" cy="321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1" t="5000" r="16893" b="9114"/>
          <a:stretch/>
        </p:blipFill>
        <p:spPr bwMode="auto">
          <a:xfrm>
            <a:off x="1127056" y="3581400"/>
            <a:ext cx="3429000" cy="293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344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APOPTOSIS</a:t>
            </a:r>
            <a:br>
              <a:rPr lang="en-US" dirty="0" smtClean="0"/>
            </a:br>
            <a:r>
              <a:rPr lang="en-US" dirty="0" smtClean="0"/>
              <a:t>“Cell suicide”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5943600"/>
            <a:ext cx="8305800" cy="48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Why are “Death proteins“ present in inactive form?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2472" r="19706" b="52171"/>
          <a:stretch/>
        </p:blipFill>
        <p:spPr bwMode="auto">
          <a:xfrm>
            <a:off x="23949" y="1447800"/>
            <a:ext cx="8884919" cy="414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484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9" r="28088" b="6470"/>
          <a:stretch/>
        </p:blipFill>
        <p:spPr bwMode="auto">
          <a:xfrm>
            <a:off x="914400" y="110936"/>
            <a:ext cx="5334000" cy="674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69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7" b="5382"/>
          <a:stretch/>
        </p:blipFill>
        <p:spPr bwMode="auto">
          <a:xfrm>
            <a:off x="0" y="30480"/>
            <a:ext cx="9181011" cy="612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1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7432" r="16031" b="26517"/>
          <a:stretch/>
        </p:blipFill>
        <p:spPr bwMode="auto">
          <a:xfrm>
            <a:off x="28303" y="152399"/>
            <a:ext cx="9115697" cy="434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2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5" t="4800" r="29286" b="15471"/>
          <a:stretch/>
        </p:blipFill>
        <p:spPr bwMode="auto">
          <a:xfrm>
            <a:off x="1981200" y="365760"/>
            <a:ext cx="5165592" cy="607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7372" r="32941" b="17235"/>
          <a:stretch/>
        </p:blipFill>
        <p:spPr bwMode="auto">
          <a:xfrm>
            <a:off x="1371600" y="152400"/>
            <a:ext cx="4953000" cy="661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t="4285" r="38284" b="16000"/>
          <a:stretch/>
        </p:blipFill>
        <p:spPr bwMode="auto">
          <a:xfrm>
            <a:off x="533400" y="228600"/>
            <a:ext cx="8001000" cy="657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t="12425" r="5920" b="31636"/>
          <a:stretch/>
        </p:blipFill>
        <p:spPr bwMode="auto">
          <a:xfrm>
            <a:off x="0" y="533400"/>
            <a:ext cx="903419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23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9706" r="18493" b="13000"/>
          <a:stretch/>
        </p:blipFill>
        <p:spPr bwMode="auto">
          <a:xfrm>
            <a:off x="533400" y="402771"/>
            <a:ext cx="807772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426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116</Words>
  <Application>Microsoft Office PowerPoint</Application>
  <PresentationFormat>On-screen Show (4:3)</PresentationFormat>
  <Paragraphs>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Comic Sans MS</vt:lpstr>
      <vt:lpstr>Office Theme</vt:lpstr>
      <vt:lpstr>CELL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</vt:lpstr>
      <vt:lpstr>AMPLIFICATION MORE FROM LESS</vt:lpstr>
      <vt:lpstr>PowerPoint Presentation</vt:lpstr>
      <vt:lpstr>COMPLICATION A “Branching Network” </vt:lpstr>
      <vt:lpstr>PowerPoint Presentation</vt:lpstr>
      <vt:lpstr>MORE EXAMPLES Why cells communicate?</vt:lpstr>
      <vt:lpstr>QUORUM SENSING</vt:lpstr>
      <vt:lpstr>PowerPoint Presentation</vt:lpstr>
      <vt:lpstr>APOPTOSIS “Cell suicide”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Christina Manthey</cp:lastModifiedBy>
  <cp:revision>17</cp:revision>
  <cp:lastPrinted>2015-10-14T20:11:08Z</cp:lastPrinted>
  <dcterms:created xsi:type="dcterms:W3CDTF">2012-10-28T13:05:00Z</dcterms:created>
  <dcterms:modified xsi:type="dcterms:W3CDTF">2015-10-14T20:11:25Z</dcterms:modified>
</cp:coreProperties>
</file>